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85" r:id="rId4"/>
    <p:sldId id="281" r:id="rId5"/>
    <p:sldId id="273" r:id="rId6"/>
    <p:sldId id="282" r:id="rId7"/>
    <p:sldId id="269" r:id="rId8"/>
    <p:sldId id="283" r:id="rId9"/>
    <p:sldId id="284" r:id="rId10"/>
    <p:sldId id="28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68" y="-672"/>
      </p:cViewPr>
      <p:guideLst>
        <p:guide orient="horz" pos="2160"/>
        <p:guide pos="3840"/>
      </p:guideLst>
    </p:cSldViewPr>
  </p:slideViewPr>
  <p:notesTextViewPr>
    <p:cViewPr>
      <p:scale>
        <a:sx n="3" d="2"/>
        <a:sy n="3" d="2"/>
      </p:scale>
      <p:origin x="0" y="0"/>
    </p:cViewPr>
  </p:notesTextViewPr>
  <p:notesViewPr>
    <p:cSldViewPr snapToGrid="0">
      <p:cViewPr varScale="1">
        <p:scale>
          <a:sx n="43" d="100"/>
          <a:sy n="43" d="100"/>
        </p:scale>
        <p:origin x="-25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23FE-A1EF-4B95-B866-9224EACB2207}" type="datetimeFigureOut">
              <a:rPr lang="ru-RU" smtClean="0"/>
              <a:t>19.05.2021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93054-BE3E-4A33-8F9A-3FD2E6185881}" type="slidenum">
              <a:rPr lang="ru-RU" smtClean="0"/>
              <a:t>‹#›</a:t>
            </a:fld>
            <a:endParaRPr lang="ru-RU"/>
          </a:p>
        </p:txBody>
      </p:sp>
    </p:spTree>
    <p:extLst>
      <p:ext uri="{BB962C8B-B14F-4D97-AF65-F5344CB8AC3E}">
        <p14:creationId xmlns:p14="http://schemas.microsoft.com/office/powerpoint/2010/main" val="177018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793054-BE3E-4A33-8F9A-3FD2E6185881}" type="slidenum">
              <a:rPr lang="ru-RU" smtClean="0"/>
              <a:t>1</a:t>
            </a:fld>
            <a:endParaRPr lang="ru-RU"/>
          </a:p>
        </p:txBody>
      </p:sp>
    </p:spTree>
    <p:extLst>
      <p:ext uri="{BB962C8B-B14F-4D97-AF65-F5344CB8AC3E}">
        <p14:creationId xmlns:p14="http://schemas.microsoft.com/office/powerpoint/2010/main" val="86101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288313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73469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180145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213688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269970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3339EA-C075-4F89-93B0-DB2F0B7CA8E7}"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7732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3339EA-C075-4F89-93B0-DB2F0B7CA8E7}" type="datetimeFigureOut">
              <a:rPr lang="ru-RU" smtClean="0"/>
              <a:t>19.05.2021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83260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3339EA-C075-4F89-93B0-DB2F0B7CA8E7}" type="datetimeFigureOut">
              <a:rPr lang="ru-RU" smtClean="0"/>
              <a:t>19.05.2021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62063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3339EA-C075-4F89-93B0-DB2F0B7CA8E7}" type="datetimeFigureOut">
              <a:rPr lang="ru-RU" smtClean="0"/>
              <a:t>19.05.2021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272433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3339EA-C075-4F89-93B0-DB2F0B7CA8E7}"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367839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3339EA-C075-4F89-93B0-DB2F0B7CA8E7}"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5A596A-1C26-4E01-9F07-B88BF36259F9}" type="slidenum">
              <a:rPr lang="ru-RU" smtClean="0"/>
              <a:t>‹#›</a:t>
            </a:fld>
            <a:endParaRPr lang="ru-RU"/>
          </a:p>
        </p:txBody>
      </p:sp>
    </p:spTree>
    <p:extLst>
      <p:ext uri="{BB962C8B-B14F-4D97-AF65-F5344CB8AC3E}">
        <p14:creationId xmlns:p14="http://schemas.microsoft.com/office/powerpoint/2010/main" val="22330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339EA-C075-4F89-93B0-DB2F0B7CA8E7}" type="datetimeFigureOut">
              <a:rPr lang="ru-RU" smtClean="0"/>
              <a:t>19.05.2021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A596A-1C26-4E01-9F07-B88BF36259F9}" type="slidenum">
              <a:rPr lang="ru-RU" smtClean="0"/>
              <a:t>‹#›</a:t>
            </a:fld>
            <a:endParaRPr lang="ru-RU"/>
          </a:p>
        </p:txBody>
      </p:sp>
    </p:spTree>
    <p:extLst>
      <p:ext uri="{BB962C8B-B14F-4D97-AF65-F5344CB8AC3E}">
        <p14:creationId xmlns:p14="http://schemas.microsoft.com/office/powerpoint/2010/main" val="166009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55380" y="846083"/>
            <a:ext cx="8970580" cy="1471448"/>
          </a:xfrm>
        </p:spPr>
        <p:txBody>
          <a:bodyPr>
            <a:noAutofit/>
          </a:bodyPr>
          <a:lstStyle/>
          <a:p>
            <a:r>
              <a:rPr lang="ru-RU" sz="3600" dirty="0" smtClean="0">
                <a:solidFill>
                  <a:srgbClr val="FF0000"/>
                </a:solidFill>
              </a:rPr>
              <a:t>     </a:t>
            </a:r>
            <a:r>
              <a:rPr lang="ru-RU" sz="3600" dirty="0" smtClean="0">
                <a:solidFill>
                  <a:srgbClr val="FF0000"/>
                </a:solidFill>
                <a:latin typeface="Times New Roman" panose="02020603050405020304" pitchFamily="18" charset="0"/>
                <a:cs typeface="Times New Roman" panose="02020603050405020304" pitchFamily="18" charset="0"/>
              </a:rPr>
              <a:t>Спектакль для </a:t>
            </a:r>
            <a:r>
              <a:rPr lang="ru-RU" sz="3600" dirty="0">
                <a:solidFill>
                  <a:srgbClr val="FF0000"/>
                </a:solidFill>
                <a:latin typeface="Times New Roman" panose="02020603050405020304" pitchFamily="18" charset="0"/>
                <a:cs typeface="Times New Roman" panose="02020603050405020304" pitchFamily="18" charset="0"/>
              </a:rPr>
              <a:t>самых маленьких зрителей </a:t>
            </a:r>
            <a:r>
              <a:rPr lang="ru-RU" sz="3600" dirty="0" smtClean="0">
                <a:solidFill>
                  <a:srgbClr val="FF0000"/>
                </a:solidFill>
                <a:latin typeface="Times New Roman" panose="02020603050405020304" pitchFamily="18" charset="0"/>
                <a:cs typeface="Times New Roman" panose="02020603050405020304" pitchFamily="18" charset="0"/>
              </a:rPr>
              <a:t/>
            </a:r>
            <a:br>
              <a:rPr lang="ru-RU" sz="3600" dirty="0" smtClean="0">
                <a:solidFill>
                  <a:srgbClr val="FF0000"/>
                </a:solidFill>
                <a:latin typeface="Times New Roman" panose="02020603050405020304" pitchFamily="18" charset="0"/>
                <a:cs typeface="Times New Roman" panose="02020603050405020304" pitchFamily="18" charset="0"/>
              </a:rPr>
            </a:br>
            <a:r>
              <a:rPr lang="ru-RU" sz="3600" dirty="0" smtClean="0">
                <a:solidFill>
                  <a:srgbClr val="FF0000"/>
                </a:solidFill>
                <a:latin typeface="Times New Roman" panose="02020603050405020304" pitchFamily="18" charset="0"/>
                <a:cs typeface="Times New Roman" panose="02020603050405020304" pitchFamily="18" charset="0"/>
              </a:rPr>
              <a:t>«</a:t>
            </a:r>
            <a:r>
              <a:rPr lang="ru-RU" sz="3600" dirty="0">
                <a:solidFill>
                  <a:srgbClr val="FF0000"/>
                </a:solidFill>
                <a:latin typeface="Times New Roman" panose="02020603050405020304" pitchFamily="18" charset="0"/>
                <a:cs typeface="Times New Roman" panose="02020603050405020304" pitchFamily="18" charset="0"/>
              </a:rPr>
              <a:t>Ночь».</a:t>
            </a:r>
          </a:p>
        </p:txBody>
      </p:sp>
      <p:sp>
        <p:nvSpPr>
          <p:cNvPr id="3" name="Подзаголовок 2"/>
          <p:cNvSpPr>
            <a:spLocks noGrp="1"/>
          </p:cNvSpPr>
          <p:nvPr>
            <p:ph type="subTitle" idx="1"/>
          </p:nvPr>
        </p:nvSpPr>
        <p:spPr>
          <a:xfrm>
            <a:off x="1524000" y="2396360"/>
            <a:ext cx="9144000" cy="3988674"/>
          </a:xfrm>
        </p:spPr>
        <p:txBody>
          <a:bodyPr>
            <a:normAutofit fontScale="25000" lnSpcReduction="20000"/>
          </a:bodyPr>
          <a:lstStyle/>
          <a:p>
            <a:endParaRPr lang="ru-RU" sz="2800" dirty="0" smtClean="0">
              <a:latin typeface="+mj-lt"/>
            </a:endParaRPr>
          </a:p>
          <a:p>
            <a:r>
              <a:rPr lang="ru-RU" sz="8600" dirty="0" smtClean="0">
                <a:latin typeface="Times New Roman" panose="02020603050405020304" pitchFamily="18" charset="0"/>
                <a:ea typeface="Times New Roman"/>
                <a:cs typeface="Times New Roman" panose="02020603050405020304" pitchFamily="18" charset="0"/>
              </a:rPr>
              <a:t>Спектакль </a:t>
            </a:r>
            <a:r>
              <a:rPr lang="ru-RU" sz="8600" dirty="0">
                <a:latin typeface="Times New Roman" panose="02020603050405020304" pitchFamily="18" charset="0"/>
                <a:ea typeface="Times New Roman"/>
                <a:cs typeface="Times New Roman" panose="02020603050405020304" pitchFamily="18" charset="0"/>
              </a:rPr>
              <a:t>для детей </a:t>
            </a:r>
          </a:p>
          <a:p>
            <a:r>
              <a:rPr lang="ru-RU" sz="8600" dirty="0">
                <a:latin typeface="Times New Roman" panose="02020603050405020304" pitchFamily="18" charset="0"/>
                <a:ea typeface="Times New Roman"/>
                <a:cs typeface="Times New Roman" panose="02020603050405020304" pitchFamily="18" charset="0"/>
              </a:rPr>
              <a:t>от 1 года</a:t>
            </a:r>
          </a:p>
          <a:p>
            <a:r>
              <a:rPr lang="ru-RU" sz="8600" dirty="0" smtClean="0">
                <a:latin typeface="Times New Roman" panose="02020603050405020304" pitchFamily="18" charset="0"/>
                <a:ea typeface="Times New Roman"/>
                <a:cs typeface="Times New Roman" panose="02020603050405020304" pitchFamily="18" charset="0"/>
              </a:rPr>
              <a:t>Продолжительность</a:t>
            </a:r>
            <a:r>
              <a:rPr lang="ru-RU" sz="8600" dirty="0">
                <a:latin typeface="Times New Roman" panose="02020603050405020304" pitchFamily="18" charset="0"/>
                <a:ea typeface="Times New Roman"/>
                <a:cs typeface="Times New Roman" panose="02020603050405020304" pitchFamily="18" charset="0"/>
              </a:rPr>
              <a:t>:  30  мин.</a:t>
            </a:r>
          </a:p>
          <a:p>
            <a:r>
              <a:rPr lang="ru-RU" sz="8600" dirty="0" smtClean="0">
                <a:latin typeface="Times New Roman" panose="02020603050405020304" pitchFamily="18" charset="0"/>
                <a:ea typeface="Times New Roman"/>
                <a:cs typeface="Times New Roman" panose="02020603050405020304" pitchFamily="18" charset="0"/>
              </a:rPr>
              <a:t>Премьера   </a:t>
            </a:r>
            <a:endParaRPr lang="ru-RU" sz="8600" dirty="0">
              <a:latin typeface="Times New Roman" panose="02020603050405020304" pitchFamily="18" charset="0"/>
              <a:ea typeface="Times New Roman"/>
              <a:cs typeface="Times New Roman" panose="02020603050405020304" pitchFamily="18" charset="0"/>
            </a:endParaRPr>
          </a:p>
          <a:p>
            <a:r>
              <a:rPr lang="ru-RU" sz="8600" dirty="0">
                <a:latin typeface="Times New Roman" panose="02020603050405020304" pitchFamily="18" charset="0"/>
                <a:ea typeface="Times New Roman"/>
                <a:cs typeface="Times New Roman" panose="02020603050405020304" pitchFamily="18" charset="0"/>
              </a:rPr>
              <a:t>29 сентября 2019г.</a:t>
            </a:r>
          </a:p>
          <a:p>
            <a:pPr>
              <a:spcAft>
                <a:spcPts val="0"/>
              </a:spcAft>
            </a:pPr>
            <a:r>
              <a:rPr lang="ru-RU" sz="8600" b="1" dirty="0">
                <a:latin typeface="Times New Roman" panose="02020603050405020304" pitchFamily="18" charset="0"/>
                <a:ea typeface="Times New Roman"/>
                <a:cs typeface="Times New Roman" panose="02020603050405020304" pitchFamily="18" charset="0"/>
              </a:rPr>
              <a:t> </a:t>
            </a:r>
            <a:r>
              <a:rPr lang="ru-RU" sz="8600" dirty="0" smtClean="0">
                <a:solidFill>
                  <a:srgbClr val="000000"/>
                </a:solidFill>
                <a:latin typeface="Times New Roman" panose="02020603050405020304" pitchFamily="18" charset="0"/>
                <a:ea typeface="Calibri"/>
                <a:cs typeface="Times New Roman" panose="02020603050405020304" pitchFamily="18" charset="0"/>
              </a:rPr>
              <a:t>Проект </a:t>
            </a:r>
            <a:r>
              <a:rPr lang="ru-RU" sz="8600" dirty="0">
                <a:solidFill>
                  <a:srgbClr val="000000"/>
                </a:solidFill>
                <a:latin typeface="Times New Roman" panose="02020603050405020304" pitchFamily="18" charset="0"/>
                <a:ea typeface="Times New Roman"/>
                <a:cs typeface="Times New Roman" panose="02020603050405020304" pitchFamily="18" charset="0"/>
              </a:rPr>
              <a:t>создан в рамках федерального проекта</a:t>
            </a:r>
            <a:endParaRPr lang="ru-RU" sz="8600" dirty="0">
              <a:latin typeface="Times New Roman" panose="02020603050405020304" pitchFamily="18" charset="0"/>
              <a:ea typeface="Times New Roman"/>
              <a:cs typeface="Times New Roman" panose="02020603050405020304" pitchFamily="18" charset="0"/>
            </a:endParaRPr>
          </a:p>
          <a:p>
            <a:r>
              <a:rPr lang="ru-RU" sz="8600" dirty="0">
                <a:solidFill>
                  <a:srgbClr val="000000"/>
                </a:solidFill>
                <a:latin typeface="Times New Roman" panose="02020603050405020304" pitchFamily="18" charset="0"/>
                <a:ea typeface="Times New Roman"/>
                <a:cs typeface="Times New Roman" panose="02020603050405020304" pitchFamily="18" charset="0"/>
              </a:rPr>
              <a:t>«Культура малой родины»</a:t>
            </a:r>
            <a:endParaRPr lang="ru-RU" sz="8600" dirty="0">
              <a:latin typeface="Times New Roman" panose="02020603050405020304" pitchFamily="18" charset="0"/>
              <a:ea typeface="Times New Roman"/>
              <a:cs typeface="Times New Roman" panose="02020603050405020304" pitchFamily="18" charset="0"/>
            </a:endParaRPr>
          </a:p>
          <a:p>
            <a:r>
              <a:rPr lang="ru-RU" sz="8600" dirty="0">
                <a:solidFill>
                  <a:srgbClr val="000000"/>
                </a:solidFill>
                <a:latin typeface="Times New Roman" panose="02020603050405020304" pitchFamily="18" charset="0"/>
                <a:ea typeface="Times New Roman"/>
                <a:cs typeface="Times New Roman" panose="02020603050405020304" pitchFamily="18" charset="0"/>
              </a:rPr>
              <a:t>при поддержке Партии «Единая Россия»</a:t>
            </a:r>
            <a:endParaRPr lang="ru-RU" sz="8600" dirty="0">
              <a:latin typeface="Times New Roman" panose="02020603050405020304" pitchFamily="18" charset="0"/>
              <a:ea typeface="Times New Roman"/>
              <a:cs typeface="Times New Roman" panose="02020603050405020304" pitchFamily="18" charset="0"/>
            </a:endParaRPr>
          </a:p>
          <a:p>
            <a:pPr>
              <a:spcAft>
                <a:spcPts val="0"/>
              </a:spcAft>
            </a:pPr>
            <a:r>
              <a:rPr lang="ru-RU" sz="8600" dirty="0">
                <a:latin typeface="Times New Roman" panose="02020603050405020304" pitchFamily="18" charset="0"/>
                <a:ea typeface="Times New Roman"/>
                <a:cs typeface="Times New Roman" panose="02020603050405020304" pitchFamily="18" charset="0"/>
              </a:rPr>
              <a:t> </a:t>
            </a:r>
          </a:p>
          <a:p>
            <a:r>
              <a:rPr lang="ru-RU" sz="8600" dirty="0">
                <a:solidFill>
                  <a:srgbClr val="000000"/>
                </a:solidFill>
                <a:latin typeface="Times New Roman" panose="02020603050405020304" pitchFamily="18" charset="0"/>
                <a:cs typeface="Times New Roman" panose="02020603050405020304" pitchFamily="18" charset="0"/>
              </a:rPr>
              <a:t>                    </a:t>
            </a:r>
            <a:r>
              <a:rPr lang="ru-RU" sz="8600" dirty="0" smtClean="0">
                <a:latin typeface="Times New Roman" panose="02020603050405020304" pitchFamily="18" charset="0"/>
                <a:cs typeface="Times New Roman" panose="02020603050405020304" pitchFamily="18" charset="0"/>
              </a:rPr>
              <a:t>ЗАТО </a:t>
            </a:r>
            <a:r>
              <a:rPr lang="ru-RU" sz="8600" dirty="0">
                <a:latin typeface="Times New Roman" panose="02020603050405020304" pitchFamily="18" charset="0"/>
                <a:cs typeface="Times New Roman" panose="02020603050405020304" pitchFamily="18" charset="0"/>
              </a:rPr>
              <a:t>Железногорск Красноярского края.</a:t>
            </a:r>
          </a:p>
        </p:txBody>
      </p:sp>
      <p:pic>
        <p:nvPicPr>
          <p:cNvPr id="1029" name="Picture 5" descr="Logo we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3" y="882869"/>
            <a:ext cx="2085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033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10515600" cy="1479441"/>
          </a:xfrm>
        </p:spPr>
        <p:txBody>
          <a:bodyPr>
            <a:noAutofit/>
          </a:bodyPr>
          <a:lstStyle/>
          <a:p>
            <a:pPr>
              <a:lnSpc>
                <a:spcPct val="100000"/>
              </a:lnSpc>
            </a:pPr>
            <a:r>
              <a:rPr lang="ru-RU" sz="2400" dirty="0" smtClean="0">
                <a:latin typeface="Times New Roman" panose="02020603050405020304" pitchFamily="18" charset="0"/>
                <a:cs typeface="Times New Roman" panose="02020603050405020304" pitchFamily="18" charset="0"/>
              </a:rPr>
              <a:t>Директор театра «Золотой ключик», ответственная за реализацию практики</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АННА </a:t>
            </a:r>
            <a:r>
              <a:rPr lang="ru-RU" sz="2400" dirty="0">
                <a:latin typeface="Times New Roman" panose="02020603050405020304" pitchFamily="18" charset="0"/>
                <a:cs typeface="Times New Roman" panose="02020603050405020304" pitchFamily="18" charset="0"/>
              </a:rPr>
              <a:t>ВИКТОРОВНА МАНДРЫГИНА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«Заслуженный работник культуры Красноярского края».</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12290" name="Picture 2" descr="C:\Users\Карамышева.KGTOB2\Desktop\Золотой ключик\Лучшие практики 2021\Готовая заявка\Мандрыгина Анна.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8461" y="1920219"/>
            <a:ext cx="28970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4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4302" y="599090"/>
            <a:ext cx="10029497" cy="819808"/>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Цель проекта</a:t>
            </a:r>
            <a:endParaRPr lang="ru-RU"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87856" y="5213445"/>
            <a:ext cx="9880979" cy="523220"/>
          </a:xfrm>
          <a:prstGeom prst="rect">
            <a:avLst/>
          </a:prstGeom>
          <a:noFill/>
        </p:spPr>
        <p:txBody>
          <a:bodyPr wrap="square" rtlCol="0">
            <a:spAutoFit/>
          </a:bodyPr>
          <a:lstStyle/>
          <a:p>
            <a:r>
              <a:rPr lang="ru-RU" sz="2800" dirty="0" smtClean="0">
                <a:solidFill>
                  <a:schemeClr val="bg1"/>
                </a:solidFill>
              </a:rPr>
              <a:t>Турнир по стрельбе из традиционного лука класс «Юниор»</a:t>
            </a:r>
            <a:endParaRPr lang="ru-RU" sz="2800" dirty="0">
              <a:solidFill>
                <a:schemeClr val="bg1"/>
              </a:solidFill>
            </a:endParaRPr>
          </a:p>
        </p:txBody>
      </p:sp>
      <p:sp>
        <p:nvSpPr>
          <p:cNvPr id="5" name="Объект 4"/>
          <p:cNvSpPr>
            <a:spLocks noGrp="1"/>
          </p:cNvSpPr>
          <p:nvPr>
            <p:ph idx="1"/>
          </p:nvPr>
        </p:nvSpPr>
        <p:spPr>
          <a:xfrm>
            <a:off x="838200" y="1497724"/>
            <a:ext cx="10515600" cy="4556235"/>
          </a:xfrm>
        </p:spPr>
        <p:txBody>
          <a:bodyPr>
            <a:normAutofit lnSpcReduction="10000"/>
          </a:bodyPr>
          <a:lstStyle/>
          <a:p>
            <a:pPr marL="0" indent="0">
              <a:lnSpc>
                <a:spcPct val="160000"/>
              </a:lnSpc>
              <a:buNone/>
            </a:pPr>
            <a:r>
              <a:rPr lang="ru-RU" dirty="0" smtClean="0">
                <a:solidFill>
                  <a:srgbClr val="FF0000"/>
                </a:solidFill>
                <a:latin typeface="Times New Roman" panose="02020603050405020304" pitchFamily="18" charset="0"/>
                <a:cs typeface="Times New Roman" panose="02020603050405020304" pitchFamily="18" charset="0"/>
              </a:rPr>
              <a:t>Создание </a:t>
            </a:r>
            <a:r>
              <a:rPr lang="ru-RU" dirty="0">
                <a:solidFill>
                  <a:srgbClr val="FF0000"/>
                </a:solidFill>
                <a:latin typeface="Times New Roman" panose="02020603050405020304" pitchFamily="18" charset="0"/>
                <a:cs typeface="Times New Roman" panose="02020603050405020304" pitchFamily="18" charset="0"/>
              </a:rPr>
              <a:t>условий для развития творческого начала малышей от 1 года средствами театрального искусства. </a:t>
            </a:r>
            <a:endParaRPr lang="ru-RU" dirty="0" smtClean="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ru-RU" dirty="0" smtClean="0">
                <a:latin typeface="Times New Roman" panose="02020603050405020304" pitchFamily="18" charset="0"/>
                <a:cs typeface="Times New Roman" panose="02020603050405020304" pitchFamily="18" charset="0"/>
              </a:rPr>
              <a:t>Среди </a:t>
            </a:r>
            <a:r>
              <a:rPr lang="ru-RU" dirty="0">
                <a:latin typeface="Times New Roman" panose="02020603050405020304" pitchFamily="18" charset="0"/>
                <a:cs typeface="Times New Roman" panose="02020603050405020304" pitchFamily="18" charset="0"/>
              </a:rPr>
              <a:t>задач: приглашение творческой постановочной группы, приобретение необходимой аппаратуры, реквизита и декораций, постановка спектакля, обеспечение показа и проката спектакля, обеспечение условий  для взаимодействия детей и взрослых, укрепления семейных связей. </a:t>
            </a:r>
          </a:p>
          <a:p>
            <a:endParaRPr lang="ru-RU" dirty="0"/>
          </a:p>
        </p:txBody>
      </p:sp>
    </p:spTree>
    <p:extLst>
      <p:ext uri="{BB962C8B-B14F-4D97-AF65-F5344CB8AC3E}">
        <p14:creationId xmlns:p14="http://schemas.microsoft.com/office/powerpoint/2010/main" val="217369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a:latin typeface="Times New Roman" panose="02020603050405020304" pitchFamily="18" charset="0"/>
                <a:cs typeface="Times New Roman" panose="02020603050405020304" pitchFamily="18" charset="0"/>
              </a:rPr>
              <a:t>Проблемное поле</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29710"/>
            <a:ext cx="10515600" cy="4947253"/>
          </a:xfrm>
        </p:spPr>
        <p:txBody>
          <a:bodyPr>
            <a:noAutofit/>
          </a:bodyPr>
          <a:lstStyle/>
          <a:p>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Необходимость создание условий для творческого развития детей от одного года.</a:t>
            </a:r>
          </a:p>
          <a:p>
            <a:r>
              <a:rPr lang="ru-RU" dirty="0">
                <a:latin typeface="Times New Roman" panose="02020603050405020304" pitchFamily="18" charset="0"/>
                <a:cs typeface="Times New Roman" panose="02020603050405020304" pitchFamily="18" charset="0"/>
              </a:rPr>
              <a:t>2. Необходимость обеспечения доступности и качества культурных мероприятий и культурного пространства для всех групп населения города Железногорска.</a:t>
            </a:r>
          </a:p>
          <a:p>
            <a:r>
              <a:rPr lang="ru-RU" dirty="0">
                <a:latin typeface="Times New Roman" panose="02020603050405020304" pitchFamily="18" charset="0"/>
                <a:cs typeface="Times New Roman" panose="02020603050405020304" pitchFamily="18" charset="0"/>
              </a:rPr>
              <a:t>3. Потребность в укреплении традиционных семейных ценностей.</a:t>
            </a:r>
          </a:p>
          <a:p>
            <a:r>
              <a:rPr lang="ru-RU" dirty="0">
                <a:latin typeface="Times New Roman" panose="02020603050405020304" pitchFamily="18" charset="0"/>
                <a:cs typeface="Times New Roman" panose="02020603050405020304" pitchFamily="18" charset="0"/>
              </a:rPr>
              <a:t>4. Развитие системы поддержки семьи, обеспечение равных возможностей для реализации воспитательного и культурно-образовательного потенциала семьи.</a:t>
            </a:r>
          </a:p>
          <a:p>
            <a:r>
              <a:rPr lang="ru-RU" dirty="0">
                <a:latin typeface="Times New Roman" panose="02020603050405020304" pitchFamily="18" charset="0"/>
                <a:cs typeface="Times New Roman" panose="02020603050405020304" pitchFamily="18" charset="0"/>
              </a:rPr>
              <a:t>5. Развитие театрального дела в городе Железногорске</a:t>
            </a:r>
          </a:p>
          <a:p>
            <a:r>
              <a:rPr lang="ru-RU" dirty="0">
                <a:latin typeface="Times New Roman" panose="02020603050405020304" pitchFamily="18" charset="0"/>
                <a:cs typeface="Times New Roman" panose="02020603050405020304" pitchFamily="18" charset="0"/>
              </a:rPr>
              <a:t>6. Привлечение аудитории в театр кукол «Золотой ключик»</a:t>
            </a:r>
          </a:p>
          <a:p>
            <a:endParaRPr lang="ru-RU" dirty="0"/>
          </a:p>
        </p:txBody>
      </p:sp>
    </p:spTree>
    <p:extLst>
      <p:ext uri="{BB962C8B-B14F-4D97-AF65-F5344CB8AC3E}">
        <p14:creationId xmlns:p14="http://schemas.microsoft.com/office/powerpoint/2010/main" val="217666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258722"/>
          </a:xfrm>
        </p:spPr>
        <p:txBody>
          <a:bodyPr>
            <a:noAutofit/>
          </a:bodyPr>
          <a:lstStyle/>
          <a:p>
            <a:pPr algn="ctr"/>
            <a:r>
              <a:rPr lang="ru-RU" sz="2400" dirty="0" smtClean="0">
                <a:latin typeface="Times New Roman" panose="02020603050405020304" pitchFamily="18" charset="0"/>
                <a:cs typeface="Times New Roman" panose="02020603050405020304" pitchFamily="18" charset="0"/>
              </a:rPr>
              <a:t>Решение</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Постановка </a:t>
            </a:r>
            <a:r>
              <a:rPr lang="ru-RU" sz="2400" dirty="0">
                <a:latin typeface="Times New Roman" panose="02020603050405020304" pitchFamily="18" charset="0"/>
                <a:cs typeface="Times New Roman" panose="02020603050405020304" pitchFamily="18" charset="0"/>
              </a:rPr>
              <a:t>спектакля для зрителей </a:t>
            </a:r>
            <a:r>
              <a:rPr lang="ru-RU" sz="2400" dirty="0" smtClean="0">
                <a:latin typeface="Times New Roman" panose="02020603050405020304" pitchFamily="18" charset="0"/>
                <a:cs typeface="Times New Roman" panose="02020603050405020304" pitchFamily="18" charset="0"/>
              </a:rPr>
              <a:t>1 + в театре</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кукол «Золотой ключик».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Спектакль </a:t>
            </a:r>
            <a:r>
              <a:rPr lang="ru-RU" sz="2400" dirty="0" smtClean="0">
                <a:latin typeface="Times New Roman" panose="02020603050405020304" pitchFamily="18" charset="0"/>
                <a:cs typeface="Times New Roman" panose="02020603050405020304" pitchFamily="18" charset="0"/>
              </a:rPr>
              <a:t>«Ночь»</a:t>
            </a:r>
            <a:endParaRPr lang="ru-RU" sz="2400" dirty="0">
              <a:latin typeface="Times New Roman" panose="02020603050405020304" pitchFamily="18" charset="0"/>
              <a:cs typeface="Times New Roman" panose="02020603050405020304" pitchFamily="18" charset="0"/>
            </a:endParaRPr>
          </a:p>
        </p:txBody>
      </p:sp>
      <p:pic>
        <p:nvPicPr>
          <p:cNvPr id="6147" name="Picture 3" descr="C:\Users\Карамышева.KGTOB2\Desktop\Золотой ключик\Лучшие практики 2021\Готовая заявка\фотографии\Ночь 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59372" y="1749973"/>
            <a:ext cx="5181600" cy="47927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Карамышева.KGTOB2\Desktop\Золотой ключик\Лучшие практики 2021\Готовая заявка\фотографии\Ночь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46076" y="1765738"/>
            <a:ext cx="5181600" cy="458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5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anose="02020603050405020304" pitchFamily="18" charset="0"/>
                <a:cs typeface="Times New Roman" panose="02020603050405020304" pitchFamily="18" charset="0"/>
              </a:rPr>
              <a:t>Содержание проекта</a:t>
            </a:r>
            <a:endParaRPr lang="ru-RU" sz="36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403131"/>
            <a:ext cx="10515600" cy="4773832"/>
          </a:xfrm>
        </p:spPr>
        <p:txBody>
          <a:bodyPr>
            <a:noAutofit/>
          </a:bodyPr>
          <a:lstStyle/>
          <a:p>
            <a:pPr>
              <a:lnSpc>
                <a:spcPct val="100000"/>
              </a:lnSpc>
            </a:pPr>
            <a:r>
              <a:rPr lang="ru-RU" sz="2000" dirty="0">
                <a:latin typeface="Times New Roman" panose="02020603050405020304" pitchFamily="18" charset="0"/>
                <a:cs typeface="Times New Roman" panose="02020603050405020304" pitchFamily="18" charset="0"/>
              </a:rPr>
              <a:t>Несколько лет назад в отечественной театральной среде появилось новое понятие – «бэби-театр». Если до этого самым юным зрителям было по три года, то теперь попасть в театр может даже ребенок, который еще не умеет ходить. Сама идея театра для малышей не нова. В Европе подобные проекты существуют уже более тридцати лет. </a:t>
            </a:r>
            <a:endParaRPr lang="ru-RU" sz="2000" dirty="0" smtClean="0">
              <a:latin typeface="Times New Roman" panose="02020603050405020304" pitchFamily="18" charset="0"/>
              <a:cs typeface="Times New Roman" panose="02020603050405020304" pitchFamily="18" charset="0"/>
            </a:endParaRPr>
          </a:p>
          <a:p>
            <a:pPr>
              <a:lnSpc>
                <a:spcPct val="100000"/>
              </a:lnSpc>
            </a:pPr>
            <a:r>
              <a:rPr lang="ru-RU" sz="2000" dirty="0" smtClean="0">
                <a:latin typeface="Times New Roman" panose="02020603050405020304" pitchFamily="18" charset="0"/>
                <a:cs typeface="Times New Roman" panose="02020603050405020304" pitchFamily="18" charset="0"/>
              </a:rPr>
              <a:t>Не </a:t>
            </a:r>
            <a:r>
              <a:rPr lang="ru-RU" sz="2000" dirty="0">
                <a:latin typeface="Times New Roman" panose="02020603050405020304" pitchFamily="18" charset="0"/>
                <a:cs typeface="Times New Roman" panose="02020603050405020304" pitchFamily="18" charset="0"/>
              </a:rPr>
              <a:t>каждый городской ребенок имеет возможность погладить сову, увидеть светлячков, звездопад, лунную дорожку, или распускающиеся ночные кувшинки. Некоторых детей пугает темнота, они не знают, что происходит, пока они спят. Спектакль познакомит малышей с редкими ночными явлениями природы, показывает им тех, кто просыпается после заката. А еще предоставляет максимально комфортное пространство для малышей и их родителей, в котором они не зрители, а соучастники нескольких простых историй из жизни ночного леса. «Ночь» стал удивительным экспериментом, на который мы пошли вместе с режиссером из Санкт-Петербурга Григорием </a:t>
            </a:r>
            <a:r>
              <a:rPr lang="ru-RU" sz="2000" dirty="0" err="1">
                <a:latin typeface="Times New Roman" panose="02020603050405020304" pitchFamily="18" charset="0"/>
                <a:cs typeface="Times New Roman" panose="02020603050405020304" pitchFamily="18" charset="0"/>
              </a:rPr>
              <a:t>Лайко</a:t>
            </a:r>
            <a:r>
              <a:rPr lang="ru-RU" sz="2000" dirty="0">
                <a:latin typeface="Times New Roman" panose="02020603050405020304" pitchFamily="18" charset="0"/>
                <a:cs typeface="Times New Roman" panose="02020603050405020304" pitchFamily="18" charset="0"/>
              </a:rPr>
              <a:t> из Санкт-Петербурга. Малыши оказались словно под куполом ночного неба и каждый из них унес на память о спектакле маленькую яркую звездочку.</a:t>
            </a:r>
          </a:p>
        </p:txBody>
      </p:sp>
    </p:spTree>
    <p:extLst>
      <p:ext uri="{BB962C8B-B14F-4D97-AF65-F5344CB8AC3E}">
        <p14:creationId xmlns:p14="http://schemas.microsoft.com/office/powerpoint/2010/main" val="991609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Спектакль «Ночь» </a:t>
            </a:r>
            <a:endParaRPr lang="ru-RU" dirty="0">
              <a:latin typeface="Times New Roman" panose="02020603050405020304" pitchFamily="18" charset="0"/>
              <a:cs typeface="Times New Roman" panose="02020603050405020304" pitchFamily="18" charset="0"/>
            </a:endParaRPr>
          </a:p>
        </p:txBody>
      </p:sp>
      <p:pic>
        <p:nvPicPr>
          <p:cNvPr id="8194" name="Picture 2" descr="C:\Users\Карамышева.KGTOB2\Desktop\Золотой ключик\Лучшие практики 2021\Готовая заявка\фотографии\Сцена из спектакля Ночь.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8801"/>
            <a:ext cx="5181600" cy="446164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Карамышева.KGTOB2\Desktop\Золотой ключик\Лучшие практики 2021\Готовая заявка\фотографии\Ночь.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49006" y="1781503"/>
            <a:ext cx="5520559" cy="436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Спектакль «Ночь»</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Результаты</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buNone/>
            </a:pPr>
            <a:r>
              <a:rPr lang="ru-RU" dirty="0">
                <a:latin typeface="Times New Roman" panose="02020603050405020304" pitchFamily="18" charset="0"/>
                <a:cs typeface="Times New Roman" panose="02020603050405020304" pitchFamily="18" charset="0"/>
              </a:rPr>
              <a:t>Показано </a:t>
            </a:r>
            <a:r>
              <a:rPr lang="ru-RU" dirty="0" smtClean="0">
                <a:latin typeface="Times New Roman" panose="02020603050405020304" pitchFamily="18" charset="0"/>
                <a:cs typeface="Times New Roman" panose="02020603050405020304" pitchFamily="18" charset="0"/>
              </a:rPr>
              <a:t>спектаклей – 22</a:t>
            </a:r>
          </a:p>
          <a:p>
            <a:pPr marL="0" indent="0">
              <a:buNone/>
            </a:pPr>
            <a:r>
              <a:rPr lang="ru-RU" dirty="0">
                <a:latin typeface="Times New Roman" panose="02020603050405020304" pitchFamily="18" charset="0"/>
                <a:cs typeface="Times New Roman" panose="02020603050405020304" pitchFamily="18" charset="0"/>
              </a:rPr>
              <a:t>Посмотрело зрителей  978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 2019 по апрель 2021 года</a:t>
            </a:r>
            <a:r>
              <a:rPr lang="ru-RU" dirty="0" smtClean="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Публикаций в СМИ о </a:t>
            </a:r>
            <a:r>
              <a:rPr lang="ru-RU" dirty="0" smtClean="0">
                <a:latin typeface="Times New Roman" panose="02020603050405020304" pitchFamily="18" charset="0"/>
                <a:cs typeface="Times New Roman" panose="02020603050405020304" pitchFamily="18" charset="0"/>
              </a:rPr>
              <a:t>спектакле - 15</a:t>
            </a:r>
          </a:p>
          <a:p>
            <a:pPr marL="0" indent="0">
              <a:buNone/>
            </a:pPr>
            <a:r>
              <a:rPr lang="ru-RU" dirty="0">
                <a:latin typeface="Times New Roman" panose="02020603050405020304" pitchFamily="18" charset="0"/>
                <a:cs typeface="Times New Roman" panose="02020603050405020304" pitchFamily="18" charset="0"/>
              </a:rPr>
              <a:t>Спектакль вошел в </a:t>
            </a:r>
            <a:r>
              <a:rPr lang="ru-RU" dirty="0" err="1">
                <a:latin typeface="Times New Roman" panose="02020603050405020304" pitchFamily="18" charset="0"/>
                <a:cs typeface="Times New Roman" panose="02020603050405020304" pitchFamily="18" charset="0"/>
              </a:rPr>
              <a:t>лонг</a:t>
            </a:r>
            <a:r>
              <a:rPr lang="ru-RU" dirty="0">
                <a:latin typeface="Times New Roman" panose="02020603050405020304" pitchFamily="18" charset="0"/>
                <a:cs typeface="Times New Roman" panose="02020603050405020304" pitchFamily="18" charset="0"/>
              </a:rPr>
              <a:t>-лист Всероссийского театрального фестиваля «Золотая маска» в 2020 году.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Спектакль приглашен </a:t>
            </a:r>
            <a:r>
              <a:rPr lang="ru-RU" dirty="0">
                <a:latin typeface="Times New Roman" panose="02020603050405020304" pitchFamily="18" charset="0"/>
                <a:cs typeface="Times New Roman" panose="02020603050405020304" pitchFamily="18" charset="0"/>
              </a:rPr>
              <a:t>на Международный эколого-этнический фестиваль театров кукол «Чир </a:t>
            </a:r>
            <a:r>
              <a:rPr lang="ru-RU" dirty="0" err="1">
                <a:latin typeface="Times New Roman" panose="02020603050405020304" pitchFamily="18" charset="0"/>
                <a:cs typeface="Times New Roman" panose="02020603050405020304" pitchFamily="18" charset="0"/>
              </a:rPr>
              <a:t>Чайаан</a:t>
            </a:r>
            <a:r>
              <a:rPr lang="ru-RU" dirty="0" smtClean="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После удачного опыта в театре поставили еще один спектакль для самых маленьких «Заячья избушка</a:t>
            </a:r>
            <a:r>
              <a:rPr lang="ru-RU" dirty="0" smtClean="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Железногорск укрепил свой статус города высокой культуры и передового театрального искусства.</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652006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Спектакль «Ночь»</a:t>
            </a:r>
            <a:endParaRPr lang="ru-RU" dirty="0">
              <a:latin typeface="Times New Roman" panose="02020603050405020304" pitchFamily="18" charset="0"/>
              <a:cs typeface="Times New Roman" panose="02020603050405020304" pitchFamily="18" charset="0"/>
            </a:endParaRPr>
          </a:p>
        </p:txBody>
      </p:sp>
      <p:pic>
        <p:nvPicPr>
          <p:cNvPr id="10242" name="Picture 2" descr="C:\Users\Карамышева.KGTOB2\Desktop\Золотой ключик\Лучшие практики 2021\Готовая заявка\фотографии\Ночь 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67559" y="1529255"/>
            <a:ext cx="5452241" cy="463506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Карамышева.KGTOB2\Desktop\Золотой ключик\Лучшие практики 2021\Готовая заявка\фотографии\Ночь 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781503"/>
            <a:ext cx="5181600" cy="394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2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Уникальность</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450428"/>
            <a:ext cx="5181600" cy="4726535"/>
          </a:xfrm>
        </p:spPr>
        <p:txBody>
          <a:bodyPr>
            <a:normAutofit fontScale="92500" lnSpcReduction="10000"/>
          </a:bodyPr>
          <a:lstStyle/>
          <a:p>
            <a:r>
              <a:rPr lang="ru-RU" dirty="0" smtClean="0">
                <a:latin typeface="Times New Roman" panose="02020603050405020304" pitchFamily="18" charset="0"/>
                <a:cs typeface="Times New Roman" panose="02020603050405020304" pitchFamily="18" charset="0"/>
              </a:rPr>
              <a:t>1. Учет </a:t>
            </a:r>
            <a:r>
              <a:rPr lang="ru-RU" dirty="0">
                <a:latin typeface="Times New Roman" panose="02020603050405020304" pitchFamily="18" charset="0"/>
                <a:cs typeface="Times New Roman" panose="02020603050405020304" pitchFamily="18" charset="0"/>
              </a:rPr>
              <a:t>интересов и потребностей молодых семей города Железногорска, воспитывающих маленьких детей.</a:t>
            </a:r>
          </a:p>
          <a:p>
            <a:r>
              <a:rPr lang="ru-RU" dirty="0">
                <a:latin typeface="Times New Roman" panose="02020603050405020304" pitchFamily="18" charset="0"/>
                <a:cs typeface="Times New Roman" panose="02020603050405020304" pitchFamily="18" charset="0"/>
              </a:rPr>
              <a:t>2.Развитие театра кукол за счет приглашения специалистов из Санкт-Петербурга и постановки уникального спектакля для малышей.</a:t>
            </a:r>
          </a:p>
          <a:p>
            <a:r>
              <a:rPr lang="ru-RU" dirty="0">
                <a:latin typeface="Times New Roman" panose="02020603050405020304" pitchFamily="18" charset="0"/>
                <a:cs typeface="Times New Roman" panose="02020603050405020304" pitchFamily="18" charset="0"/>
              </a:rPr>
              <a:t>3. Проектный подход в решении социально значимой проблемы.</a:t>
            </a:r>
          </a:p>
          <a:p>
            <a:r>
              <a:rPr lang="ru-RU" dirty="0">
                <a:latin typeface="Times New Roman" panose="02020603050405020304" pitchFamily="18" charset="0"/>
                <a:cs typeface="Times New Roman" panose="02020603050405020304" pitchFamily="18" charset="0"/>
              </a:rPr>
              <a:t>4.Информационная открытость.</a:t>
            </a:r>
          </a:p>
          <a:p>
            <a:endParaRPr lang="ru-RU" dirty="0"/>
          </a:p>
        </p:txBody>
      </p:sp>
      <p:pic>
        <p:nvPicPr>
          <p:cNvPr id="11267" name="Picture 3" descr="C:\Users\Карамышева.KGTOB2\Desktop\Золотой ключик\Лучшие практики 2021\Готовая заявка\фотографии\Ночь 8.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560786"/>
            <a:ext cx="5181600" cy="465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751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402</TotalTime>
  <Words>496</Words>
  <Application>Microsoft Office PowerPoint</Application>
  <PresentationFormat>Произвольный</PresentationFormat>
  <Paragraphs>44</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Спектакль для самых маленьких зрителей  «Ночь».</vt:lpstr>
      <vt:lpstr>Цель проекта</vt:lpstr>
      <vt:lpstr>Проблемное поле </vt:lpstr>
      <vt:lpstr>Решение Постановка спектакля для зрителей 1 + в театре  кукол «Золотой ключик».  Спектакль «Ночь»</vt:lpstr>
      <vt:lpstr>Содержание проекта</vt:lpstr>
      <vt:lpstr>Спектакль «Ночь» </vt:lpstr>
      <vt:lpstr>Спектакль «Ночь» Результаты</vt:lpstr>
      <vt:lpstr>Спектакль «Ночь»</vt:lpstr>
      <vt:lpstr>Уникальность</vt:lpstr>
      <vt:lpstr>Директор театра «Золотой ключик», ответственная за реализацию практики АННА ВИКТОРОВНА МАНДРЫГИНА «Заслуженный работник культуры Красноярского края».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Крис</dc:creator>
  <cp:lastModifiedBy>Карамышева Татьяна Васильевна</cp:lastModifiedBy>
  <cp:revision>26</cp:revision>
  <dcterms:created xsi:type="dcterms:W3CDTF">2019-11-25T09:30:03Z</dcterms:created>
  <dcterms:modified xsi:type="dcterms:W3CDTF">2021-05-19T07:33:47Z</dcterms:modified>
</cp:coreProperties>
</file>